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2" r:id="rId6"/>
    <p:sldId id="264" r:id="rId7"/>
    <p:sldId id="265" r:id="rId8"/>
    <p:sldId id="272" r:id="rId9"/>
    <p:sldId id="274" r:id="rId10"/>
    <p:sldId id="263" r:id="rId11"/>
    <p:sldId id="261" r:id="rId12"/>
    <p:sldId id="270" r:id="rId13"/>
    <p:sldId id="275" r:id="rId14"/>
    <p:sldId id="273" r:id="rId15"/>
    <p:sldId id="266" r:id="rId16"/>
    <p:sldId id="260" r:id="rId17"/>
    <p:sldId id="267" r:id="rId18"/>
    <p:sldId id="269" r:id="rId19"/>
    <p:sldId id="271"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0" d="100"/>
          <a:sy n="110" d="100"/>
        </p:scale>
        <p:origin x="1644"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D324FD8-D05F-41A7-9788-3B0A68B060A3}" type="datetimeFigureOut">
              <a:rPr lang="en-US" smtClean="0"/>
              <a:pPr/>
              <a:t>12/8/2015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8E76D8-0496-4965-BAF3-BB97F608B12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324FD8-D05F-41A7-9788-3B0A68B060A3}" type="datetimeFigureOut">
              <a:rPr lang="en-US" smtClean="0"/>
              <a:pPr/>
              <a:t>12/8/2015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8E76D8-0496-4965-BAF3-BB97F608B12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324FD8-D05F-41A7-9788-3B0A68B060A3}" type="datetimeFigureOut">
              <a:rPr lang="en-US" smtClean="0"/>
              <a:pPr/>
              <a:t>12/8/2015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8E76D8-0496-4965-BAF3-BB97F608B12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324FD8-D05F-41A7-9788-3B0A68B060A3}" type="datetimeFigureOut">
              <a:rPr lang="en-US" smtClean="0"/>
              <a:pPr/>
              <a:t>12/8/2015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8E76D8-0496-4965-BAF3-BB97F608B12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D324FD8-D05F-41A7-9788-3B0A68B060A3}" type="datetimeFigureOut">
              <a:rPr lang="en-US" smtClean="0"/>
              <a:pPr/>
              <a:t>12/8/2015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8E76D8-0496-4965-BAF3-BB97F608B12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D324FD8-D05F-41A7-9788-3B0A68B060A3}" type="datetimeFigureOut">
              <a:rPr lang="en-US" smtClean="0"/>
              <a:pPr/>
              <a:t>12/8/2015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8E76D8-0496-4965-BAF3-BB97F608B12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D324FD8-D05F-41A7-9788-3B0A68B060A3}" type="datetimeFigureOut">
              <a:rPr lang="en-US" smtClean="0"/>
              <a:pPr/>
              <a:t>12/8/2015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8E76D8-0496-4965-BAF3-BB97F608B12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D324FD8-D05F-41A7-9788-3B0A68B060A3}" type="datetimeFigureOut">
              <a:rPr lang="en-US" smtClean="0"/>
              <a:pPr/>
              <a:t>12/8/2015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8E76D8-0496-4965-BAF3-BB97F608B12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324FD8-D05F-41A7-9788-3B0A68B060A3}" type="datetimeFigureOut">
              <a:rPr lang="en-US" smtClean="0"/>
              <a:pPr/>
              <a:t>12/8/2015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8E76D8-0496-4965-BAF3-BB97F608B12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324FD8-D05F-41A7-9788-3B0A68B060A3}" type="datetimeFigureOut">
              <a:rPr lang="en-US" smtClean="0"/>
              <a:pPr/>
              <a:t>12/8/2015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8E76D8-0496-4965-BAF3-BB97F608B12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324FD8-D05F-41A7-9788-3B0A68B060A3}" type="datetimeFigureOut">
              <a:rPr lang="en-US" smtClean="0"/>
              <a:pPr/>
              <a:t>12/8/2015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8E76D8-0496-4965-BAF3-BB97F608B12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324FD8-D05F-41A7-9788-3B0A68B060A3}" type="datetimeFigureOut">
              <a:rPr lang="en-US" smtClean="0"/>
              <a:pPr/>
              <a:t>12/8/2015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8E76D8-0496-4965-BAF3-BB97F608B12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gif"/><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1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image" Target="../media/image30.jpeg"/><Relationship Id="rId1" Type="http://schemas.openxmlformats.org/officeDocument/2006/relationships/slideLayout" Target="../slideLayouts/slideLayout7.xml"/><Relationship Id="rId4" Type="http://schemas.openxmlformats.org/officeDocument/2006/relationships/image" Target="../media/image32.jpeg"/></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1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openxmlformats.org/officeDocument/2006/relationships/hyperlink" Target="http://www.jimmycarterlibrary.gov/information/" TargetMode="External"/><Relationship Id="rId3" Type="http://schemas.openxmlformats.org/officeDocument/2006/relationships/hyperlink" Target="http://www.achievement.org/autodoc/page/car0bio-1" TargetMode="External"/><Relationship Id="rId7" Type="http://schemas.openxmlformats.org/officeDocument/2006/relationships/hyperlink" Target="http://www.cartercenter.org/news/experts/jimmy_carter.html" TargetMode="External"/><Relationship Id="rId2" Type="http://schemas.openxmlformats.org/officeDocument/2006/relationships/hyperlink" Target="http://www.whitehouse.gov/about/presidents/jimmycarter" TargetMode="External"/><Relationship Id="rId1" Type="http://schemas.openxmlformats.org/officeDocument/2006/relationships/slideLayout" Target="../slideLayouts/slideLayout7.xml"/><Relationship Id="rId6" Type="http://schemas.openxmlformats.org/officeDocument/2006/relationships/hyperlink" Target="http://www.jimmycarter.info/justforkids_4.htm" TargetMode="External"/><Relationship Id="rId5" Type="http://schemas.openxmlformats.org/officeDocument/2006/relationships/hyperlink" Target="http://www.biography.com/people/jimmy-carter-9240013?page=3" TargetMode="External"/><Relationship Id="rId10" Type="http://schemas.openxmlformats.org/officeDocument/2006/relationships/hyperlink" Target="http://www.nps.gov/jica/index.htm" TargetMode="External"/><Relationship Id="rId4" Type="http://schemas.openxmlformats.org/officeDocument/2006/relationships/hyperlink" Target="http://www.jimmycarterlibrary.gov/documents/jec/jecbio.phtml" TargetMode="External"/><Relationship Id="rId9" Type="http://schemas.openxmlformats.org/officeDocument/2006/relationships/hyperlink" Target="http://www.plainsgeorgia.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hyperlink" Target="http://www.achievement.org/autodoc/photocredit/achievers/car0-025" TargetMode="External"/><Relationship Id="rId1" Type="http://schemas.openxmlformats.org/officeDocument/2006/relationships/slideLayout" Target="../slideLayouts/slideLayout7.xml"/><Relationship Id="rId4" Type="http://schemas.openxmlformats.org/officeDocument/2006/relationships/image" Target="../media/image9.gif"/></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jamescarterbiography.com/images/jimmy_carter_4.jpg"/>
          <p:cNvPicPr>
            <a:picLocks noChangeAspect="1" noChangeArrowheads="1"/>
          </p:cNvPicPr>
          <p:nvPr/>
        </p:nvPicPr>
        <p:blipFill>
          <a:blip r:embed="rId2" cstate="print"/>
          <a:srcRect/>
          <a:stretch>
            <a:fillRect/>
          </a:stretch>
        </p:blipFill>
        <p:spPr bwMode="auto">
          <a:xfrm>
            <a:off x="0" y="0"/>
            <a:ext cx="9160656" cy="6858000"/>
          </a:xfrm>
          <a:prstGeom prst="rect">
            <a:avLst/>
          </a:prstGeom>
          <a:noFill/>
        </p:spPr>
      </p:pic>
      <p:sp>
        <p:nvSpPr>
          <p:cNvPr id="5" name="TextBox 4"/>
          <p:cNvSpPr txBox="1"/>
          <p:nvPr/>
        </p:nvSpPr>
        <p:spPr>
          <a:xfrm>
            <a:off x="5410200" y="304800"/>
            <a:ext cx="3733800" cy="5909310"/>
          </a:xfrm>
          <a:prstGeom prst="rect">
            <a:avLst/>
          </a:prstGeom>
          <a:noFill/>
        </p:spPr>
        <p:txBody>
          <a:bodyPr wrap="square" rtlCol="0">
            <a:spAutoFit/>
          </a:bodyPr>
          <a:lstStyle/>
          <a:p>
            <a:r>
              <a:rPr lang="en-US" sz="5400" b="1" dirty="0" smtClean="0">
                <a:ln w="12700">
                  <a:solidFill>
                    <a:schemeClr val="tx2">
                      <a:satMod val="155000"/>
                    </a:schemeClr>
                  </a:solidFill>
                  <a:prstDash val="solid"/>
                </a:ln>
                <a:solidFill>
                  <a:schemeClr val="tx2">
                    <a:lumMod val="40000"/>
                    <a:lumOff val="60000"/>
                  </a:schemeClr>
                </a:solidFill>
                <a:effectLst>
                  <a:outerShdw blurRad="41275" dist="20320" dir="1800000" algn="tl" rotWithShape="0">
                    <a:srgbClr val="000000">
                      <a:alpha val="40000"/>
                    </a:srgbClr>
                  </a:outerShdw>
                </a:effectLst>
                <a:latin typeface="Century Gothic" pitchFamily="34" charset="0"/>
              </a:rPr>
              <a:t>Jimmy Carter</a:t>
            </a:r>
          </a:p>
          <a:p>
            <a:r>
              <a:rPr lang="en-US" sz="5400" b="1" dirty="0" smtClean="0">
                <a:ln w="12700">
                  <a:solidFill>
                    <a:schemeClr val="tx2">
                      <a:satMod val="155000"/>
                    </a:schemeClr>
                  </a:solidFill>
                  <a:prstDash val="solid"/>
                </a:ln>
                <a:solidFill>
                  <a:schemeClr val="tx2">
                    <a:lumMod val="40000"/>
                    <a:lumOff val="60000"/>
                  </a:schemeClr>
                </a:solidFill>
                <a:effectLst>
                  <a:outerShdw blurRad="41275" dist="20320" dir="1800000" algn="tl" rotWithShape="0">
                    <a:srgbClr val="000000">
                      <a:alpha val="40000"/>
                    </a:srgbClr>
                  </a:outerShdw>
                </a:effectLst>
                <a:latin typeface="Century Gothic" pitchFamily="34" charset="0"/>
              </a:rPr>
              <a:t>39</a:t>
            </a:r>
            <a:r>
              <a:rPr lang="en-US" sz="5400" b="1" baseline="30000" dirty="0" smtClean="0">
                <a:ln w="12700">
                  <a:solidFill>
                    <a:schemeClr val="tx2">
                      <a:satMod val="155000"/>
                    </a:schemeClr>
                  </a:solidFill>
                  <a:prstDash val="solid"/>
                </a:ln>
                <a:solidFill>
                  <a:schemeClr val="tx2">
                    <a:lumMod val="40000"/>
                    <a:lumOff val="60000"/>
                  </a:schemeClr>
                </a:solidFill>
                <a:effectLst>
                  <a:outerShdw blurRad="41275" dist="20320" dir="1800000" algn="tl" rotWithShape="0">
                    <a:srgbClr val="000000">
                      <a:alpha val="40000"/>
                    </a:srgbClr>
                  </a:outerShdw>
                </a:effectLst>
                <a:latin typeface="Century Gothic" pitchFamily="34" charset="0"/>
              </a:rPr>
              <a:t>th</a:t>
            </a:r>
            <a:r>
              <a:rPr lang="en-US" sz="5400" b="1" dirty="0" smtClean="0">
                <a:ln w="12700">
                  <a:solidFill>
                    <a:schemeClr val="tx2">
                      <a:satMod val="155000"/>
                    </a:schemeClr>
                  </a:solidFill>
                  <a:prstDash val="solid"/>
                </a:ln>
                <a:solidFill>
                  <a:schemeClr val="tx2">
                    <a:lumMod val="40000"/>
                    <a:lumOff val="60000"/>
                  </a:schemeClr>
                </a:solidFill>
                <a:effectLst>
                  <a:outerShdw blurRad="41275" dist="20320" dir="1800000" algn="tl" rotWithShape="0">
                    <a:srgbClr val="000000">
                      <a:alpha val="40000"/>
                    </a:srgbClr>
                  </a:outerShdw>
                </a:effectLst>
                <a:latin typeface="Century Gothic" pitchFamily="34" charset="0"/>
              </a:rPr>
              <a:t> President of the United States</a:t>
            </a:r>
            <a:endParaRPr lang="en-US" sz="5400" b="1" dirty="0">
              <a:ln w="12700">
                <a:solidFill>
                  <a:schemeClr val="tx2">
                    <a:satMod val="155000"/>
                  </a:schemeClr>
                </a:solidFill>
                <a:prstDash val="solid"/>
              </a:ln>
              <a:solidFill>
                <a:schemeClr val="tx2">
                  <a:lumMod val="40000"/>
                  <a:lumOff val="60000"/>
                </a:schemeClr>
              </a:solidFill>
              <a:effectLst>
                <a:outerShdw blurRad="41275" dist="20320" dir="1800000" algn="tl" rotWithShape="0">
                  <a:srgbClr val="000000">
                    <a:alpha val="40000"/>
                  </a:srgbClr>
                </a:outerShdw>
              </a:effectLst>
              <a:latin typeface="Century Gothic"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l.yimg.com/g/images/spaceball.gif"/>
          <p:cNvPicPr>
            <a:picLocks noChangeAspect="1" noChangeArrowheads="1"/>
          </p:cNvPicPr>
          <p:nvPr/>
        </p:nvPicPr>
        <p:blipFill>
          <a:blip r:embed="rId2"/>
          <a:srcRect/>
          <a:stretch>
            <a:fillRect/>
          </a:stretch>
        </p:blipFill>
        <p:spPr bwMode="auto">
          <a:xfrm>
            <a:off x="63500" y="-2308225"/>
            <a:ext cx="3419475" cy="4762500"/>
          </a:xfrm>
          <a:prstGeom prst="rect">
            <a:avLst/>
          </a:prstGeom>
          <a:noFill/>
        </p:spPr>
      </p:pic>
      <p:pic>
        <p:nvPicPr>
          <p:cNvPr id="1028" name="Picture 4" descr="http://l.yimg.com/g/images/spaceball.gif"/>
          <p:cNvPicPr>
            <a:picLocks noChangeAspect="1" noChangeArrowheads="1"/>
          </p:cNvPicPr>
          <p:nvPr/>
        </p:nvPicPr>
        <p:blipFill>
          <a:blip r:embed="rId2"/>
          <a:srcRect/>
          <a:stretch>
            <a:fillRect/>
          </a:stretch>
        </p:blipFill>
        <p:spPr bwMode="auto">
          <a:xfrm>
            <a:off x="63500" y="-2308225"/>
            <a:ext cx="3419475" cy="4762500"/>
          </a:xfrm>
          <a:prstGeom prst="rect">
            <a:avLst/>
          </a:prstGeom>
          <a:noFill/>
        </p:spPr>
      </p:pic>
      <p:pic>
        <p:nvPicPr>
          <p:cNvPr id="1034" name="Picture 10" descr="http://www.wfrv.com/media/lib/53/0/a/e/0aebc646-7343-4a24-9eb3-3c33590ddfe5/Story.jpg"/>
          <p:cNvPicPr>
            <a:picLocks noChangeAspect="1" noChangeArrowheads="1"/>
          </p:cNvPicPr>
          <p:nvPr/>
        </p:nvPicPr>
        <p:blipFill>
          <a:blip r:embed="rId3" cstate="print"/>
          <a:srcRect/>
          <a:stretch>
            <a:fillRect/>
          </a:stretch>
        </p:blipFill>
        <p:spPr bwMode="auto">
          <a:xfrm>
            <a:off x="685800" y="3276600"/>
            <a:ext cx="3429000" cy="3429000"/>
          </a:xfrm>
          <a:prstGeom prst="rect">
            <a:avLst/>
          </a:prstGeom>
          <a:ln w="88900" cap="sq" cmpd="thickThin">
            <a:solidFill>
              <a:srgbClr val="000000"/>
            </a:solidFill>
            <a:prstDash val="solid"/>
            <a:miter lim="800000"/>
          </a:ln>
          <a:effectLst>
            <a:innerShdw blurRad="76200">
              <a:srgbClr val="000000"/>
            </a:innerShdw>
          </a:effectLst>
        </p:spPr>
      </p:pic>
      <p:pic>
        <p:nvPicPr>
          <p:cNvPr id="1036" name="Picture 12" descr="http://truthalliance.net/Portals/0/Archive/Community%20Article%20Images/405px-Jimmy_Carter.jpg"/>
          <p:cNvPicPr>
            <a:picLocks noChangeAspect="1" noChangeArrowheads="1"/>
          </p:cNvPicPr>
          <p:nvPr/>
        </p:nvPicPr>
        <p:blipFill>
          <a:blip r:embed="rId4" cstate="print"/>
          <a:srcRect/>
          <a:stretch>
            <a:fillRect/>
          </a:stretch>
        </p:blipFill>
        <p:spPr bwMode="auto">
          <a:xfrm>
            <a:off x="5029200" y="685800"/>
            <a:ext cx="3457575" cy="5114925"/>
          </a:xfrm>
          <a:prstGeom prst="rect">
            <a:avLst/>
          </a:prstGeom>
          <a:ln w="88900" cap="sq" cmpd="thickThin">
            <a:solidFill>
              <a:srgbClr val="000000"/>
            </a:solidFill>
            <a:prstDash val="solid"/>
            <a:miter lim="800000"/>
          </a:ln>
          <a:effectLst>
            <a:innerShdw blurRad="76200">
              <a:srgbClr val="000000"/>
            </a:innerShdw>
          </a:effectLst>
        </p:spPr>
      </p:pic>
      <p:sp>
        <p:nvSpPr>
          <p:cNvPr id="8" name="TextBox 7"/>
          <p:cNvSpPr txBox="1"/>
          <p:nvPr/>
        </p:nvSpPr>
        <p:spPr>
          <a:xfrm>
            <a:off x="228600" y="685800"/>
            <a:ext cx="4800600" cy="2554545"/>
          </a:xfrm>
          <a:prstGeom prst="rect">
            <a:avLst/>
          </a:prstGeom>
          <a:noFill/>
        </p:spPr>
        <p:txBody>
          <a:bodyPr wrap="square" rtlCol="0">
            <a:spAutoFit/>
          </a:bodyPr>
          <a:lstStyle/>
          <a:p>
            <a:r>
              <a:rPr lang="en-US" sz="3200" dirty="0" smtClean="0">
                <a:latin typeface="Century Gothic" pitchFamily="34" charset="0"/>
              </a:rPr>
              <a:t>James Earl Carter became the 39</a:t>
            </a:r>
            <a:r>
              <a:rPr lang="en-US" sz="3200" baseline="30000" dirty="0" smtClean="0">
                <a:latin typeface="Century Gothic" pitchFamily="34" charset="0"/>
              </a:rPr>
              <a:t>th</a:t>
            </a:r>
            <a:r>
              <a:rPr lang="en-US" sz="3200" dirty="0" smtClean="0">
                <a:latin typeface="Century Gothic" pitchFamily="34" charset="0"/>
              </a:rPr>
              <a:t> president of the United States on January 20, 1977.</a:t>
            </a:r>
            <a:endParaRPr lang="en-US" sz="3200" dirty="0">
              <a:latin typeface="Century Gothic"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4724400"/>
            <a:ext cx="8991600" cy="1815882"/>
          </a:xfrm>
          <a:prstGeom prst="rect">
            <a:avLst/>
          </a:prstGeom>
        </p:spPr>
        <p:txBody>
          <a:bodyPr wrap="square">
            <a:spAutoFit/>
          </a:bodyPr>
          <a:lstStyle/>
          <a:p>
            <a:r>
              <a:rPr lang="en-US" sz="2800" dirty="0" smtClean="0">
                <a:latin typeface="Century Gothic" pitchFamily="34" charset="0"/>
              </a:rPr>
              <a:t>As president of the United States, Jimmy Carter was deeply committed to social justice and basic human rights.  He worked to bring peace in the Middle East.</a:t>
            </a:r>
            <a:endParaRPr lang="en-US" sz="2800" dirty="0">
              <a:latin typeface="Century Gothic" pitchFamily="34" charset="0"/>
            </a:endParaRPr>
          </a:p>
        </p:txBody>
      </p:sp>
      <p:pic>
        <p:nvPicPr>
          <p:cNvPr id="2050" name="Picture 2" descr="http://images.stltoday.com/stltoday/resources/jimmycarterbook625jan18.jpg"/>
          <p:cNvPicPr>
            <a:picLocks noChangeAspect="1" noChangeArrowheads="1"/>
          </p:cNvPicPr>
          <p:nvPr/>
        </p:nvPicPr>
        <p:blipFill>
          <a:blip r:embed="rId2" cstate="print"/>
          <a:srcRect/>
          <a:stretch>
            <a:fillRect/>
          </a:stretch>
        </p:blipFill>
        <p:spPr bwMode="auto">
          <a:xfrm>
            <a:off x="1524000" y="381000"/>
            <a:ext cx="5953125" cy="3952875"/>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52400"/>
            <a:ext cx="6408294" cy="4343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6" name="TextBox 5"/>
          <p:cNvSpPr txBox="1"/>
          <p:nvPr/>
        </p:nvSpPr>
        <p:spPr>
          <a:xfrm>
            <a:off x="304800" y="4611231"/>
            <a:ext cx="8534400" cy="2246769"/>
          </a:xfrm>
          <a:prstGeom prst="rect">
            <a:avLst/>
          </a:prstGeom>
          <a:noFill/>
        </p:spPr>
        <p:txBody>
          <a:bodyPr wrap="square" rtlCol="0">
            <a:spAutoFit/>
          </a:bodyPr>
          <a:lstStyle/>
          <a:p>
            <a:r>
              <a:rPr lang="en-US" sz="2800" dirty="0" smtClean="0">
                <a:latin typeface="Century Gothic" pitchFamily="34" charset="0"/>
              </a:rPr>
              <a:t>President Carter worked hard to protect the environment.  He signed a bill called the Alaska National Lands Conservation Act, which protected over a hundred million acres of land in Alaska.</a:t>
            </a:r>
            <a:endParaRPr lang="en-US" sz="2800" dirty="0">
              <a:latin typeface="Century Gothic" pitchFamily="34" charset="0"/>
            </a:endParaRPr>
          </a:p>
        </p:txBody>
      </p:sp>
    </p:spTree>
    <p:extLst>
      <p:ext uri="{BB962C8B-B14F-4D97-AF65-F5344CB8AC3E}">
        <p14:creationId xmlns:p14="http://schemas.microsoft.com/office/powerpoint/2010/main" val="11747946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1" y="3733800"/>
            <a:ext cx="5566806" cy="2862427"/>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48149" y="228600"/>
            <a:ext cx="5028344" cy="335642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chemeClr val="accent1"/>
                </a:solidFill>
              </a14:hiddenFill>
            </a:ext>
          </a:extLst>
        </p:spPr>
      </p:pic>
      <p:sp>
        <p:nvSpPr>
          <p:cNvPr id="5" name="TextBox 4"/>
          <p:cNvSpPr txBox="1"/>
          <p:nvPr/>
        </p:nvSpPr>
        <p:spPr>
          <a:xfrm>
            <a:off x="381000" y="1269464"/>
            <a:ext cx="3124199" cy="3539430"/>
          </a:xfrm>
          <a:prstGeom prst="rect">
            <a:avLst/>
          </a:prstGeom>
          <a:noFill/>
        </p:spPr>
        <p:txBody>
          <a:bodyPr wrap="square" rtlCol="0">
            <a:spAutoFit/>
          </a:bodyPr>
          <a:lstStyle/>
          <a:p>
            <a:r>
              <a:rPr lang="en-US" sz="2800" dirty="0" smtClean="0">
                <a:latin typeface="Century Gothic" pitchFamily="34" charset="0"/>
              </a:rPr>
              <a:t>President Carter also signed the Panama Canal Treaties, which gave the Canal to the Panamanian people.</a:t>
            </a:r>
            <a:endParaRPr lang="en-US" sz="2800" dirty="0">
              <a:latin typeface="Century Gothic" pitchFamily="34" charset="0"/>
            </a:endParaRPr>
          </a:p>
        </p:txBody>
      </p:sp>
    </p:spTree>
    <p:extLst>
      <p:ext uri="{BB962C8B-B14F-4D97-AF65-F5344CB8AC3E}">
        <p14:creationId xmlns:p14="http://schemas.microsoft.com/office/powerpoint/2010/main" val="21517882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14800" y="3817825"/>
            <a:ext cx="4800600" cy="2438400"/>
          </a:xfrm>
        </p:spPr>
        <p:txBody>
          <a:bodyPr/>
          <a:lstStyle/>
          <a:p>
            <a:r>
              <a:rPr lang="en-US" sz="2800" dirty="0" smtClean="0">
                <a:latin typeface="Century Gothic" pitchFamily="34" charset="0"/>
              </a:rPr>
              <a:t>There was a shortage of oil, causing people to wait in long lines to get gas for their cars.</a:t>
            </a:r>
          </a:p>
          <a:p>
            <a:pPr marL="0" indent="0">
              <a:buNone/>
            </a:pPr>
            <a:endParaRPr lang="en-US" dirty="0">
              <a:latin typeface="Century Gothic" pitchFamily="34" charset="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3657600"/>
            <a:ext cx="3210510" cy="259862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435429"/>
            <a:ext cx="3460638" cy="259862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
        <p:nvSpPr>
          <p:cNvPr id="5" name="TextBox 4"/>
          <p:cNvSpPr txBox="1"/>
          <p:nvPr/>
        </p:nvSpPr>
        <p:spPr>
          <a:xfrm>
            <a:off x="228600" y="435429"/>
            <a:ext cx="5257800" cy="2246769"/>
          </a:xfrm>
          <a:prstGeom prst="rect">
            <a:avLst/>
          </a:prstGeom>
          <a:noFill/>
        </p:spPr>
        <p:txBody>
          <a:bodyPr wrap="square" rtlCol="0">
            <a:spAutoFit/>
          </a:bodyPr>
          <a:lstStyle/>
          <a:p>
            <a:pPr marL="457200" indent="-457200">
              <a:buFont typeface="Arial" pitchFamily="34" charset="0"/>
              <a:buChar char="•"/>
            </a:pPr>
            <a:r>
              <a:rPr lang="en-US" sz="2800" dirty="0" smtClean="0">
                <a:latin typeface="Century Gothic" pitchFamily="34" charset="0"/>
              </a:rPr>
              <a:t>There were problems during Carter’s term.  Iranian Revolutionaries kidnapped and held 52 Americans for 444 days.  </a:t>
            </a:r>
            <a:endParaRPr lang="en-US" sz="2800" dirty="0">
              <a:latin typeface="Century Gothic" pitchFamily="34" charset="0"/>
            </a:endParaRPr>
          </a:p>
        </p:txBody>
      </p:sp>
    </p:spTree>
    <p:extLst>
      <p:ext uri="{BB962C8B-B14F-4D97-AF65-F5344CB8AC3E}">
        <p14:creationId xmlns:p14="http://schemas.microsoft.com/office/powerpoint/2010/main" val="21992737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0" y="457200"/>
            <a:ext cx="3657600" cy="1815882"/>
          </a:xfrm>
          <a:prstGeom prst="rect">
            <a:avLst/>
          </a:prstGeom>
          <a:noFill/>
        </p:spPr>
        <p:txBody>
          <a:bodyPr wrap="square" rtlCol="0">
            <a:spAutoFit/>
          </a:bodyPr>
          <a:lstStyle/>
          <a:p>
            <a:r>
              <a:rPr lang="en-US" sz="2800" dirty="0" smtClean="0">
                <a:latin typeface="Century Gothic" pitchFamily="34" charset="0"/>
              </a:rPr>
              <a:t>In 2002, James Earl Carter was awarded the Nobel Peace Prize  …</a:t>
            </a:r>
            <a:endParaRPr lang="en-US" sz="2800" dirty="0">
              <a:latin typeface="Century Gothic" pitchFamily="34" charset="0"/>
            </a:endParaRPr>
          </a:p>
        </p:txBody>
      </p:sp>
      <p:pic>
        <p:nvPicPr>
          <p:cNvPr id="23558" name="Picture 6" descr="http://theblackcommenter.files.wordpress.com/2009/10/noble-peace-prize.jpg"/>
          <p:cNvPicPr>
            <a:picLocks noChangeAspect="1" noChangeArrowheads="1"/>
          </p:cNvPicPr>
          <p:nvPr/>
        </p:nvPicPr>
        <p:blipFill>
          <a:blip r:embed="rId2" cstate="print"/>
          <a:srcRect/>
          <a:stretch>
            <a:fillRect/>
          </a:stretch>
        </p:blipFill>
        <p:spPr bwMode="auto">
          <a:xfrm>
            <a:off x="990600" y="228600"/>
            <a:ext cx="2514600" cy="25146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8" name="Picture 7" descr="Jimmy-Carter-Nobel.jpg"/>
          <p:cNvPicPr>
            <a:picLocks noChangeAspect="1"/>
          </p:cNvPicPr>
          <p:nvPr/>
        </p:nvPicPr>
        <p:blipFill>
          <a:blip r:embed="rId3" cstate="print"/>
          <a:stretch>
            <a:fillRect/>
          </a:stretch>
        </p:blipFill>
        <p:spPr>
          <a:xfrm>
            <a:off x="4648200" y="2667000"/>
            <a:ext cx="4114800" cy="3663863"/>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10" name="TextBox 9"/>
          <p:cNvSpPr txBox="1"/>
          <p:nvPr/>
        </p:nvSpPr>
        <p:spPr>
          <a:xfrm>
            <a:off x="0" y="2819400"/>
            <a:ext cx="4572000" cy="3539430"/>
          </a:xfrm>
          <a:prstGeom prst="rect">
            <a:avLst/>
          </a:prstGeom>
          <a:noFill/>
        </p:spPr>
        <p:txBody>
          <a:bodyPr wrap="square" rtlCol="0">
            <a:spAutoFit/>
          </a:bodyPr>
          <a:lstStyle/>
          <a:p>
            <a:r>
              <a:rPr lang="en-US" sz="2800" dirty="0" smtClean="0">
                <a:latin typeface="Century Gothic" pitchFamily="34" charset="0"/>
              </a:rPr>
              <a:t>“for his decades of untiring effort to find peaceful solutions to international conflicts, to advance democracy and human rights, and to promote economic and social development.”</a:t>
            </a:r>
            <a:endParaRPr lang="en-US" sz="2800" dirty="0">
              <a:latin typeface="Century Gothic"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ttp://img.photobucket.com/albums/v228/displacedtexan/blogstartdatesept232005/carterjimmy.jpg"/>
          <p:cNvPicPr>
            <a:picLocks noChangeAspect="1" noChangeArrowheads="1"/>
          </p:cNvPicPr>
          <p:nvPr/>
        </p:nvPicPr>
        <p:blipFill>
          <a:blip r:embed="rId2" cstate="print"/>
          <a:srcRect/>
          <a:stretch>
            <a:fillRect/>
          </a:stretch>
        </p:blipFill>
        <p:spPr bwMode="auto">
          <a:xfrm>
            <a:off x="381000" y="3124200"/>
            <a:ext cx="2743200" cy="344244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5364" name="Picture 4" descr="http://www.lawrence.edu/sorg/luhabitat/habitat%20logo.gif"/>
          <p:cNvPicPr>
            <a:picLocks noChangeAspect="1" noChangeArrowheads="1"/>
          </p:cNvPicPr>
          <p:nvPr/>
        </p:nvPicPr>
        <p:blipFill>
          <a:blip r:embed="rId3" cstate="print"/>
          <a:srcRect/>
          <a:stretch>
            <a:fillRect/>
          </a:stretch>
        </p:blipFill>
        <p:spPr bwMode="auto">
          <a:xfrm>
            <a:off x="381000" y="0"/>
            <a:ext cx="2400300" cy="3009900"/>
          </a:xfrm>
          <a:prstGeom prst="rect">
            <a:avLst/>
          </a:prstGeom>
          <a:noFill/>
        </p:spPr>
      </p:pic>
      <p:pic>
        <p:nvPicPr>
          <p:cNvPr id="15366" name="Picture 6" descr="http://www.habitatwilliamson.org/images/622_West_End_Circle.JPG"/>
          <p:cNvPicPr>
            <a:picLocks noChangeAspect="1" noChangeArrowheads="1"/>
          </p:cNvPicPr>
          <p:nvPr/>
        </p:nvPicPr>
        <p:blipFill>
          <a:blip r:embed="rId4" cstate="print"/>
          <a:srcRect/>
          <a:stretch>
            <a:fillRect/>
          </a:stretch>
        </p:blipFill>
        <p:spPr bwMode="auto">
          <a:xfrm>
            <a:off x="3632200" y="3124200"/>
            <a:ext cx="4749800" cy="356235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5" name="Rectangle 4"/>
          <p:cNvSpPr/>
          <p:nvPr/>
        </p:nvSpPr>
        <p:spPr>
          <a:xfrm>
            <a:off x="3048000" y="0"/>
            <a:ext cx="5867400" cy="3046988"/>
          </a:xfrm>
          <a:prstGeom prst="rect">
            <a:avLst/>
          </a:prstGeom>
        </p:spPr>
        <p:txBody>
          <a:bodyPr wrap="square">
            <a:spAutoFit/>
          </a:bodyPr>
          <a:lstStyle/>
          <a:p>
            <a:r>
              <a:rPr lang="en-US" sz="2400" dirty="0">
                <a:latin typeface="Century Gothic" pitchFamily="34" charset="0"/>
              </a:rPr>
              <a:t>Habitat for Humanity partners with working families, sponsors and communities to build affordable, green, quality homes and to provide </a:t>
            </a:r>
            <a:r>
              <a:rPr lang="en-US" sz="2400" dirty="0" smtClean="0">
                <a:latin typeface="Century Gothic" pitchFamily="34" charset="0"/>
              </a:rPr>
              <a:t>services to help people buy and live in these homes.  Jimmy Carter has worked with this organization since 1984.</a:t>
            </a:r>
            <a:endParaRPr lang="en-US" sz="2400" dirty="0">
              <a:latin typeface="Century Gothic"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55771" y="1524000"/>
            <a:ext cx="3362325" cy="2303168"/>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pic>
        <p:nvPicPr>
          <p:cNvPr id="1029" name="Picture 5"/>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88496" y="304800"/>
            <a:ext cx="8229600" cy="9590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3325461"/>
            <a:ext cx="4800600" cy="3240405"/>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sp>
        <p:nvSpPr>
          <p:cNvPr id="5" name="TextBox 4"/>
          <p:cNvSpPr txBox="1"/>
          <p:nvPr/>
        </p:nvSpPr>
        <p:spPr>
          <a:xfrm>
            <a:off x="304800" y="1371600"/>
            <a:ext cx="4724400" cy="1631216"/>
          </a:xfrm>
          <a:prstGeom prst="rect">
            <a:avLst/>
          </a:prstGeom>
          <a:noFill/>
        </p:spPr>
        <p:txBody>
          <a:bodyPr wrap="square" rtlCol="0">
            <a:spAutoFit/>
          </a:bodyPr>
          <a:lstStyle/>
          <a:p>
            <a:r>
              <a:rPr lang="en-US" sz="2000" dirty="0" smtClean="0">
                <a:latin typeface="Century Gothic" pitchFamily="34" charset="0"/>
              </a:rPr>
              <a:t>The Carter Center </a:t>
            </a:r>
            <a:r>
              <a:rPr lang="en-US" sz="2000" dirty="0">
                <a:latin typeface="Century Gothic" pitchFamily="34" charset="0"/>
              </a:rPr>
              <a:t> </a:t>
            </a:r>
            <a:r>
              <a:rPr lang="en-US" sz="2000" dirty="0" smtClean="0">
                <a:latin typeface="Century Gothic" pitchFamily="34" charset="0"/>
              </a:rPr>
              <a:t>mediates disputes between countries, monitors elections, works to protect human rights, and fights disease and poverty around the world.</a:t>
            </a:r>
            <a:endParaRPr lang="en-US" sz="2000" dirty="0">
              <a:latin typeface="Century Gothic" pitchFamily="34" charset="0"/>
            </a:endParaRPr>
          </a:p>
        </p:txBody>
      </p:sp>
      <p:sp>
        <p:nvSpPr>
          <p:cNvPr id="6" name="TextBox 5"/>
          <p:cNvSpPr txBox="1"/>
          <p:nvPr/>
        </p:nvSpPr>
        <p:spPr>
          <a:xfrm>
            <a:off x="5355771" y="4114800"/>
            <a:ext cx="3362325" cy="2308324"/>
          </a:xfrm>
          <a:prstGeom prst="rect">
            <a:avLst/>
          </a:prstGeom>
          <a:noFill/>
        </p:spPr>
        <p:txBody>
          <a:bodyPr wrap="square" rtlCol="0">
            <a:spAutoFit/>
          </a:bodyPr>
          <a:lstStyle/>
          <a:p>
            <a:r>
              <a:rPr lang="en-US" dirty="0" smtClean="0">
                <a:latin typeface="Century Gothic" pitchFamily="34" charset="0"/>
              </a:rPr>
              <a:t>The Carter Library and Museum holds 27 million papers and a ½ million photographs from the Carter presidency.  Among the exhibits is a replica of the Oval Office as it was when Carter was president. </a:t>
            </a:r>
            <a:endParaRPr lang="en-US" dirty="0">
              <a:latin typeface="Century Gothic" pitchFamily="34" charset="0"/>
            </a:endParaRPr>
          </a:p>
        </p:txBody>
      </p:sp>
    </p:spTree>
    <p:extLst>
      <p:ext uri="{BB962C8B-B14F-4D97-AF65-F5344CB8AC3E}">
        <p14:creationId xmlns:p14="http://schemas.microsoft.com/office/powerpoint/2010/main" val="426414250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578" y="4343400"/>
            <a:ext cx="2822822" cy="21145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2" name="Title 1"/>
          <p:cNvSpPr>
            <a:spLocks noGrp="1"/>
          </p:cNvSpPr>
          <p:nvPr>
            <p:ph type="title" idx="4294967295"/>
          </p:nvPr>
        </p:nvSpPr>
        <p:spPr>
          <a:xfrm>
            <a:off x="3429000" y="152400"/>
            <a:ext cx="5562600" cy="6096000"/>
          </a:xfrm>
        </p:spPr>
        <p:txBody>
          <a:bodyPr>
            <a:normAutofit fontScale="90000"/>
          </a:bodyPr>
          <a:lstStyle/>
          <a:p>
            <a:r>
              <a:rPr lang="en-US" dirty="0" smtClean="0">
                <a:latin typeface="Century Gothic" pitchFamily="34" charset="0"/>
              </a:rPr>
              <a:t>Today, Jimmy Carter spends his time working for the Carter Center, Habitat for Humanity and teaching Sunday School at </a:t>
            </a:r>
            <a:r>
              <a:rPr lang="en-US" dirty="0" err="1" smtClean="0">
                <a:latin typeface="Century Gothic" pitchFamily="34" charset="0"/>
              </a:rPr>
              <a:t>Maranatha</a:t>
            </a:r>
            <a:r>
              <a:rPr lang="en-US" dirty="0" smtClean="0">
                <a:latin typeface="Century Gothic" pitchFamily="34" charset="0"/>
              </a:rPr>
              <a:t> Baptist Church, in Plains, Georgia.</a:t>
            </a:r>
            <a:br>
              <a:rPr lang="en-US" dirty="0" smtClean="0">
                <a:latin typeface="Century Gothic" pitchFamily="34" charset="0"/>
              </a:rPr>
            </a:br>
            <a:endParaRPr lang="en-US" dirty="0">
              <a:latin typeface="Century Gothic" pitchFamily="34" charset="0"/>
            </a:endParaRP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304800"/>
            <a:ext cx="2438400"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724023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2286000"/>
            <a:ext cx="5791200" cy="369332"/>
          </a:xfrm>
          <a:prstGeom prst="rect">
            <a:avLst/>
          </a:prstGeom>
        </p:spPr>
        <p:txBody>
          <a:bodyPr wrap="square">
            <a:spAutoFit/>
          </a:bodyPr>
          <a:lstStyle/>
          <a:p>
            <a:r>
              <a:rPr lang="en-US" dirty="0">
                <a:hlinkClick r:id="rId2"/>
              </a:rPr>
              <a:t>http://www.whitehouse.gov/about/presidents/jimmycarter</a:t>
            </a:r>
            <a:endParaRPr lang="en-US" dirty="0"/>
          </a:p>
        </p:txBody>
      </p:sp>
      <p:sp>
        <p:nvSpPr>
          <p:cNvPr id="3" name="Rectangle 2"/>
          <p:cNvSpPr/>
          <p:nvPr/>
        </p:nvSpPr>
        <p:spPr>
          <a:xfrm>
            <a:off x="457200" y="1263134"/>
            <a:ext cx="6629400" cy="369332"/>
          </a:xfrm>
          <a:prstGeom prst="rect">
            <a:avLst/>
          </a:prstGeom>
        </p:spPr>
        <p:txBody>
          <a:bodyPr wrap="square">
            <a:spAutoFit/>
          </a:bodyPr>
          <a:lstStyle/>
          <a:p>
            <a:r>
              <a:rPr lang="en-US" dirty="0">
                <a:hlinkClick r:id="rId3"/>
              </a:rPr>
              <a:t>http://www.achievement.org/autodoc/page/car0bio-1</a:t>
            </a:r>
            <a:endParaRPr lang="en-US" dirty="0"/>
          </a:p>
        </p:txBody>
      </p:sp>
      <p:sp>
        <p:nvSpPr>
          <p:cNvPr id="5" name="Rectangle 4"/>
          <p:cNvSpPr/>
          <p:nvPr/>
        </p:nvSpPr>
        <p:spPr>
          <a:xfrm>
            <a:off x="457200" y="685800"/>
            <a:ext cx="6629400" cy="369332"/>
          </a:xfrm>
          <a:prstGeom prst="rect">
            <a:avLst/>
          </a:prstGeom>
        </p:spPr>
        <p:txBody>
          <a:bodyPr wrap="square">
            <a:spAutoFit/>
          </a:bodyPr>
          <a:lstStyle/>
          <a:p>
            <a:r>
              <a:rPr lang="en-US" dirty="0">
                <a:hlinkClick r:id="rId4"/>
              </a:rPr>
              <a:t>http://www.jimmycarterlibrary.gov/documents/jec/jecbio.phtml</a:t>
            </a:r>
            <a:endParaRPr lang="en-US" dirty="0"/>
          </a:p>
        </p:txBody>
      </p:sp>
      <p:sp>
        <p:nvSpPr>
          <p:cNvPr id="6" name="Rectangle 5"/>
          <p:cNvSpPr/>
          <p:nvPr/>
        </p:nvSpPr>
        <p:spPr>
          <a:xfrm>
            <a:off x="457200" y="2819400"/>
            <a:ext cx="6629400" cy="369332"/>
          </a:xfrm>
          <a:prstGeom prst="rect">
            <a:avLst/>
          </a:prstGeom>
        </p:spPr>
        <p:txBody>
          <a:bodyPr wrap="square">
            <a:spAutoFit/>
          </a:bodyPr>
          <a:lstStyle/>
          <a:p>
            <a:r>
              <a:rPr lang="en-US" dirty="0">
                <a:hlinkClick r:id="rId5"/>
              </a:rPr>
              <a:t>http://www.biography.com/people/jimmy-carter-9240013?page=3</a:t>
            </a:r>
            <a:endParaRPr lang="en-US" dirty="0"/>
          </a:p>
        </p:txBody>
      </p:sp>
      <p:sp>
        <p:nvSpPr>
          <p:cNvPr id="7" name="Rectangle 6"/>
          <p:cNvSpPr/>
          <p:nvPr/>
        </p:nvSpPr>
        <p:spPr>
          <a:xfrm>
            <a:off x="457200" y="3429000"/>
            <a:ext cx="6248400" cy="369332"/>
          </a:xfrm>
          <a:prstGeom prst="rect">
            <a:avLst/>
          </a:prstGeom>
        </p:spPr>
        <p:txBody>
          <a:bodyPr wrap="square">
            <a:spAutoFit/>
          </a:bodyPr>
          <a:lstStyle/>
          <a:p>
            <a:r>
              <a:rPr lang="en-US" dirty="0">
                <a:hlinkClick r:id="rId6"/>
              </a:rPr>
              <a:t>http://www.jimmycarter.info/justforkids_4.htm</a:t>
            </a:r>
            <a:endParaRPr lang="en-US" dirty="0"/>
          </a:p>
        </p:txBody>
      </p:sp>
      <p:sp>
        <p:nvSpPr>
          <p:cNvPr id="8" name="Rectangle 7"/>
          <p:cNvSpPr/>
          <p:nvPr/>
        </p:nvSpPr>
        <p:spPr>
          <a:xfrm>
            <a:off x="457200" y="1767006"/>
            <a:ext cx="6008914" cy="369332"/>
          </a:xfrm>
          <a:prstGeom prst="rect">
            <a:avLst/>
          </a:prstGeom>
        </p:spPr>
        <p:txBody>
          <a:bodyPr wrap="square">
            <a:spAutoFit/>
          </a:bodyPr>
          <a:lstStyle/>
          <a:p>
            <a:r>
              <a:rPr lang="en-US" dirty="0">
                <a:hlinkClick r:id="rId7"/>
              </a:rPr>
              <a:t>http://www.cartercenter.org/news/experts/jimmy_carter.html</a:t>
            </a:r>
            <a:endParaRPr lang="en-US" dirty="0"/>
          </a:p>
        </p:txBody>
      </p:sp>
      <p:sp>
        <p:nvSpPr>
          <p:cNvPr id="9" name="Rectangle 8"/>
          <p:cNvSpPr/>
          <p:nvPr/>
        </p:nvSpPr>
        <p:spPr>
          <a:xfrm>
            <a:off x="457200" y="4038600"/>
            <a:ext cx="6248400" cy="369332"/>
          </a:xfrm>
          <a:prstGeom prst="rect">
            <a:avLst/>
          </a:prstGeom>
        </p:spPr>
        <p:txBody>
          <a:bodyPr wrap="square">
            <a:spAutoFit/>
          </a:bodyPr>
          <a:lstStyle/>
          <a:p>
            <a:r>
              <a:rPr lang="en-US" dirty="0">
                <a:hlinkClick r:id="rId8"/>
              </a:rPr>
              <a:t>http://www.jimmycarterlibrary.gov/information/</a:t>
            </a:r>
            <a:endParaRPr lang="en-US" dirty="0"/>
          </a:p>
        </p:txBody>
      </p:sp>
      <p:sp>
        <p:nvSpPr>
          <p:cNvPr id="10" name="TextBox 9"/>
          <p:cNvSpPr txBox="1"/>
          <p:nvPr/>
        </p:nvSpPr>
        <p:spPr>
          <a:xfrm>
            <a:off x="457200" y="228600"/>
            <a:ext cx="8305800" cy="461665"/>
          </a:xfrm>
          <a:prstGeom prst="rect">
            <a:avLst/>
          </a:prstGeom>
          <a:noFill/>
        </p:spPr>
        <p:txBody>
          <a:bodyPr wrap="square" rtlCol="0">
            <a:spAutoFit/>
          </a:bodyPr>
          <a:lstStyle/>
          <a:p>
            <a:pPr algn="ctr"/>
            <a:r>
              <a:rPr lang="en-US" sz="2400" dirty="0" smtClean="0">
                <a:latin typeface="Century Gothic" pitchFamily="34" charset="0"/>
              </a:rPr>
              <a:t>Resources</a:t>
            </a:r>
            <a:endParaRPr lang="en-US" sz="2400" dirty="0">
              <a:latin typeface="Century Gothic" pitchFamily="34" charset="0"/>
            </a:endParaRPr>
          </a:p>
        </p:txBody>
      </p:sp>
      <p:sp>
        <p:nvSpPr>
          <p:cNvPr id="11" name="Rectangle 10"/>
          <p:cNvSpPr/>
          <p:nvPr/>
        </p:nvSpPr>
        <p:spPr>
          <a:xfrm>
            <a:off x="457200" y="4692133"/>
            <a:ext cx="3152145" cy="369332"/>
          </a:xfrm>
          <a:prstGeom prst="rect">
            <a:avLst/>
          </a:prstGeom>
        </p:spPr>
        <p:txBody>
          <a:bodyPr wrap="none">
            <a:spAutoFit/>
          </a:bodyPr>
          <a:lstStyle/>
          <a:p>
            <a:r>
              <a:rPr lang="en-US" dirty="0">
                <a:hlinkClick r:id="rId9"/>
              </a:rPr>
              <a:t>http://www.plainsgeorgia.com/</a:t>
            </a:r>
            <a:endParaRPr lang="en-US" dirty="0"/>
          </a:p>
        </p:txBody>
      </p:sp>
      <p:sp>
        <p:nvSpPr>
          <p:cNvPr id="12" name="Rectangle 11"/>
          <p:cNvSpPr/>
          <p:nvPr/>
        </p:nvSpPr>
        <p:spPr>
          <a:xfrm>
            <a:off x="442686" y="5257800"/>
            <a:ext cx="3523850" cy="369332"/>
          </a:xfrm>
          <a:prstGeom prst="rect">
            <a:avLst/>
          </a:prstGeom>
        </p:spPr>
        <p:txBody>
          <a:bodyPr wrap="none">
            <a:spAutoFit/>
          </a:bodyPr>
          <a:lstStyle/>
          <a:p>
            <a:r>
              <a:rPr lang="en-US" dirty="0">
                <a:hlinkClick r:id="rId10"/>
              </a:rPr>
              <a:t>http://www.nps.gov/jica/index.htm</a:t>
            </a:r>
            <a:endParaRPr lang="en-US" dirty="0"/>
          </a:p>
        </p:txBody>
      </p:sp>
    </p:spTree>
    <p:extLst>
      <p:ext uri="{BB962C8B-B14F-4D97-AF65-F5344CB8AC3E}">
        <p14:creationId xmlns:p14="http://schemas.microsoft.com/office/powerpoint/2010/main" val="37961055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838200"/>
            <a:ext cx="3505200" cy="1569660"/>
          </a:xfrm>
          <a:prstGeom prst="rect">
            <a:avLst/>
          </a:prstGeom>
          <a:noFill/>
        </p:spPr>
        <p:txBody>
          <a:bodyPr wrap="square" rtlCol="0">
            <a:spAutoFit/>
          </a:bodyPr>
          <a:lstStyle/>
          <a:p>
            <a:r>
              <a:rPr lang="en-US" sz="3200" dirty="0" smtClean="0">
                <a:latin typeface="Century Gothic" pitchFamily="34" charset="0"/>
              </a:rPr>
              <a:t>James Carter was born October 1, 1924. </a:t>
            </a:r>
            <a:endParaRPr lang="en-US" sz="3200" dirty="0">
              <a:latin typeface="Century Gothic" pitchFamily="34" charset="0"/>
            </a:endParaRPr>
          </a:p>
        </p:txBody>
      </p:sp>
      <p:pic>
        <p:nvPicPr>
          <p:cNvPr id="18436" name="Picture 4" descr="http://cache.gawker.com/assets/images/7/2010/01/500x_plains.jpg"/>
          <p:cNvPicPr>
            <a:picLocks noChangeAspect="1" noChangeArrowheads="1"/>
          </p:cNvPicPr>
          <p:nvPr/>
        </p:nvPicPr>
        <p:blipFill>
          <a:blip r:embed="rId2" cstate="print"/>
          <a:srcRect/>
          <a:stretch>
            <a:fillRect/>
          </a:stretch>
        </p:blipFill>
        <p:spPr bwMode="auto">
          <a:xfrm>
            <a:off x="3886200" y="762000"/>
            <a:ext cx="4762500" cy="3162300"/>
          </a:xfrm>
          <a:prstGeom prst="rect">
            <a:avLst/>
          </a:prstGeom>
          <a:ln>
            <a:noFill/>
          </a:ln>
          <a:effectLst>
            <a:softEdge rad="112500"/>
          </a:effectLst>
        </p:spPr>
      </p:pic>
      <p:pic>
        <p:nvPicPr>
          <p:cNvPr id="5" name="Picture 4" descr="Carter home 001.jpg"/>
          <p:cNvPicPr>
            <a:picLocks noChangeAspect="1"/>
          </p:cNvPicPr>
          <p:nvPr/>
        </p:nvPicPr>
        <p:blipFill>
          <a:blip r:embed="rId3" cstate="print"/>
          <a:stretch>
            <a:fillRect/>
          </a:stretch>
        </p:blipFill>
        <p:spPr>
          <a:xfrm>
            <a:off x="228599" y="3581400"/>
            <a:ext cx="5503333" cy="2971800"/>
          </a:xfrm>
          <a:prstGeom prst="rect">
            <a:avLst/>
          </a:prstGeom>
          <a:ln>
            <a:noFill/>
          </a:ln>
          <a:effectLst>
            <a:softEdge rad="112500"/>
          </a:effectLst>
        </p:spPr>
      </p:pic>
      <p:sp>
        <p:nvSpPr>
          <p:cNvPr id="6" name="Rectangle 5"/>
          <p:cNvSpPr/>
          <p:nvPr/>
        </p:nvSpPr>
        <p:spPr>
          <a:xfrm>
            <a:off x="5638800" y="4191000"/>
            <a:ext cx="3505200" cy="1815882"/>
          </a:xfrm>
          <a:prstGeom prst="rect">
            <a:avLst/>
          </a:prstGeom>
        </p:spPr>
        <p:txBody>
          <a:bodyPr wrap="square">
            <a:spAutoFit/>
          </a:bodyPr>
          <a:lstStyle/>
          <a:p>
            <a:r>
              <a:rPr lang="en-US" sz="2800" dirty="0" smtClean="0">
                <a:latin typeface="Century Gothic" pitchFamily="34" charset="0"/>
              </a:rPr>
              <a:t>His family moved near Plains, Georgia when Jimmy was four. </a:t>
            </a:r>
            <a:endParaRPr lang="en-US" sz="28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6" name="Picture 8" descr="James Earl Carter, Sr., with his children.  The future president is on the right, with his sister Ruth and brother Billy."/>
          <p:cNvPicPr>
            <a:picLocks noChangeAspect="1" noChangeArrowheads="1"/>
          </p:cNvPicPr>
          <p:nvPr/>
        </p:nvPicPr>
        <p:blipFill>
          <a:blip r:embed="rId2" cstate="print"/>
          <a:srcRect/>
          <a:stretch>
            <a:fillRect/>
          </a:stretch>
        </p:blipFill>
        <p:spPr bwMode="auto">
          <a:xfrm>
            <a:off x="4419600" y="533400"/>
            <a:ext cx="3848100" cy="47625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17418" name="Picture 10" descr="Lillian Carter on the family farm with her daughter, Ruth, and her son, Jimmy."/>
          <p:cNvPicPr>
            <a:picLocks noChangeAspect="1" noChangeArrowheads="1"/>
          </p:cNvPicPr>
          <p:nvPr/>
        </p:nvPicPr>
        <p:blipFill>
          <a:blip r:embed="rId3" cstate="print"/>
          <a:srcRect/>
          <a:stretch>
            <a:fillRect/>
          </a:stretch>
        </p:blipFill>
        <p:spPr bwMode="auto">
          <a:xfrm>
            <a:off x="990600" y="3581400"/>
            <a:ext cx="2905125" cy="290512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8" name="TextBox 7"/>
          <p:cNvSpPr txBox="1"/>
          <p:nvPr/>
        </p:nvSpPr>
        <p:spPr>
          <a:xfrm>
            <a:off x="609600" y="457200"/>
            <a:ext cx="3733800" cy="3046988"/>
          </a:xfrm>
          <a:prstGeom prst="rect">
            <a:avLst/>
          </a:prstGeom>
          <a:noFill/>
        </p:spPr>
        <p:txBody>
          <a:bodyPr wrap="square" rtlCol="0">
            <a:spAutoFit/>
          </a:bodyPr>
          <a:lstStyle/>
          <a:p>
            <a:r>
              <a:rPr lang="en-US" sz="3200" dirty="0" smtClean="0">
                <a:latin typeface="Century Gothic" pitchFamily="34" charset="0"/>
              </a:rPr>
              <a:t>Jimmy Carter’s father , Earl, was a successful farmer.  He also owned a general store.  </a:t>
            </a:r>
            <a:endParaRPr lang="en-US" sz="3200" dirty="0">
              <a:latin typeface="Century Gothic" pitchFamily="34" charset="0"/>
            </a:endParaRPr>
          </a:p>
        </p:txBody>
      </p:sp>
      <p:sp>
        <p:nvSpPr>
          <p:cNvPr id="5" name="TextBox 4"/>
          <p:cNvSpPr txBox="1"/>
          <p:nvPr/>
        </p:nvSpPr>
        <p:spPr>
          <a:xfrm>
            <a:off x="4343400" y="5562600"/>
            <a:ext cx="4038600" cy="1077218"/>
          </a:xfrm>
          <a:prstGeom prst="rect">
            <a:avLst/>
          </a:prstGeom>
          <a:noFill/>
        </p:spPr>
        <p:txBody>
          <a:bodyPr wrap="square" rtlCol="0">
            <a:spAutoFit/>
          </a:bodyPr>
          <a:lstStyle/>
          <a:p>
            <a:r>
              <a:rPr lang="en-US" sz="3200" dirty="0" smtClean="0">
                <a:latin typeface="Century Gothic" pitchFamily="34" charset="0"/>
              </a:rPr>
              <a:t>His mother, Lillian, was a nurse.</a:t>
            </a:r>
            <a:endParaRPr lang="en-US" sz="32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http://s4.hubimg.com/u/144271_f496.jpg"/>
          <p:cNvPicPr>
            <a:picLocks noChangeAspect="1" noChangeArrowheads="1"/>
          </p:cNvPicPr>
          <p:nvPr/>
        </p:nvPicPr>
        <p:blipFill>
          <a:blip r:embed="rId2" cstate="print"/>
          <a:srcRect/>
          <a:stretch>
            <a:fillRect/>
          </a:stretch>
        </p:blipFill>
        <p:spPr bwMode="auto">
          <a:xfrm>
            <a:off x="228600" y="3657600"/>
            <a:ext cx="4269036" cy="285750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 name="Picture 2" descr="http://wpcontent.answers.com/wikipedia/commons/c/c3/Jimmy_Carter_with_his_dog_Bozo_1937.gif"/>
          <p:cNvPicPr>
            <a:picLocks noChangeAspect="1" noChangeArrowheads="1"/>
          </p:cNvPicPr>
          <p:nvPr/>
        </p:nvPicPr>
        <p:blipFill>
          <a:blip r:embed="rId3" cstate="print"/>
          <a:srcRect/>
          <a:stretch>
            <a:fillRect/>
          </a:stretch>
        </p:blipFill>
        <p:spPr bwMode="auto">
          <a:xfrm>
            <a:off x="5181600" y="304800"/>
            <a:ext cx="3130532" cy="415085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4" name="Rectangle 3"/>
          <p:cNvSpPr/>
          <p:nvPr/>
        </p:nvSpPr>
        <p:spPr>
          <a:xfrm>
            <a:off x="4572000" y="4495800"/>
            <a:ext cx="4572000" cy="2062103"/>
          </a:xfrm>
          <a:prstGeom prst="rect">
            <a:avLst/>
          </a:prstGeom>
        </p:spPr>
        <p:txBody>
          <a:bodyPr>
            <a:spAutoFit/>
          </a:bodyPr>
          <a:lstStyle/>
          <a:p>
            <a:r>
              <a:rPr lang="en-US" sz="3200" dirty="0" smtClean="0">
                <a:latin typeface="Century Gothic" pitchFamily="34" charset="0"/>
              </a:rPr>
              <a:t>Like most children, Jimmy enjoyed spending much of his time outdoors.</a:t>
            </a:r>
            <a:endParaRPr lang="en-US" sz="3200" dirty="0">
              <a:latin typeface="Century Gothic" pitchFamily="34" charset="0"/>
            </a:endParaRPr>
          </a:p>
        </p:txBody>
      </p:sp>
      <p:sp>
        <p:nvSpPr>
          <p:cNvPr id="7" name="TextBox 6"/>
          <p:cNvSpPr txBox="1"/>
          <p:nvPr/>
        </p:nvSpPr>
        <p:spPr>
          <a:xfrm>
            <a:off x="457200" y="533400"/>
            <a:ext cx="4267200" cy="2554545"/>
          </a:xfrm>
          <a:prstGeom prst="rect">
            <a:avLst/>
          </a:prstGeom>
          <a:noFill/>
        </p:spPr>
        <p:txBody>
          <a:bodyPr wrap="square" rtlCol="0">
            <a:spAutoFit/>
          </a:bodyPr>
          <a:lstStyle/>
          <a:p>
            <a:r>
              <a:rPr lang="en-US" sz="3200" dirty="0" smtClean="0">
                <a:latin typeface="Century Gothic" pitchFamily="34" charset="0"/>
              </a:rPr>
              <a:t>Jimmy Carter went to the same school from elementary school until he graduated.</a:t>
            </a:r>
            <a:endParaRPr lang="en-US" sz="3200" dirty="0">
              <a:latin typeface="Century Gothic"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Jimmy Carter Biography Photo">
            <a:hlinkClick r:id="rId2"/>
          </p:cNvPr>
          <p:cNvPicPr>
            <a:picLocks noChangeAspect="1" noChangeArrowheads="1"/>
          </p:cNvPicPr>
          <p:nvPr/>
        </p:nvPicPr>
        <p:blipFill>
          <a:blip r:embed="rId3" cstate="print"/>
          <a:srcRect/>
          <a:stretch>
            <a:fillRect/>
          </a:stretch>
        </p:blipFill>
        <p:spPr bwMode="auto">
          <a:xfrm>
            <a:off x="838200" y="609600"/>
            <a:ext cx="3057525" cy="380604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9460" name="Picture 4" descr="http://upload.wikimedia.org/wikipedia/commons/6/67/Photograph_of_Rosalynn_Carter_at_about_Age_17.gif"/>
          <p:cNvPicPr>
            <a:picLocks noChangeAspect="1" noChangeArrowheads="1"/>
          </p:cNvPicPr>
          <p:nvPr/>
        </p:nvPicPr>
        <p:blipFill>
          <a:blip r:embed="rId4" cstate="print"/>
          <a:srcRect/>
          <a:stretch>
            <a:fillRect/>
          </a:stretch>
        </p:blipFill>
        <p:spPr bwMode="auto">
          <a:xfrm>
            <a:off x="5486400" y="1524000"/>
            <a:ext cx="3181350" cy="5114925"/>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4" name="TextBox 3"/>
          <p:cNvSpPr txBox="1"/>
          <p:nvPr/>
        </p:nvSpPr>
        <p:spPr>
          <a:xfrm>
            <a:off x="228600" y="4800600"/>
            <a:ext cx="5029200" cy="1938992"/>
          </a:xfrm>
          <a:prstGeom prst="rect">
            <a:avLst/>
          </a:prstGeom>
          <a:noFill/>
        </p:spPr>
        <p:txBody>
          <a:bodyPr wrap="square" rtlCol="0">
            <a:spAutoFit/>
          </a:bodyPr>
          <a:lstStyle/>
          <a:p>
            <a:r>
              <a:rPr lang="en-US" sz="2400" dirty="0" smtClean="0">
                <a:latin typeface="Century Gothic" pitchFamily="34" charset="0"/>
              </a:rPr>
              <a:t>Jimmy Carter attended Georgia Southwestern University and Georgia Tech.  But he was most proud of graduating from the Naval Academy in 1946.</a:t>
            </a:r>
            <a:endParaRPr lang="en-US" sz="2400" dirty="0">
              <a:latin typeface="Century Gothic" pitchFamily="34" charset="0"/>
            </a:endParaRPr>
          </a:p>
        </p:txBody>
      </p:sp>
      <p:sp>
        <p:nvSpPr>
          <p:cNvPr id="5" name="TextBox 4"/>
          <p:cNvSpPr txBox="1"/>
          <p:nvPr/>
        </p:nvSpPr>
        <p:spPr>
          <a:xfrm>
            <a:off x="5410200" y="304800"/>
            <a:ext cx="3200400" cy="1200329"/>
          </a:xfrm>
          <a:prstGeom prst="rect">
            <a:avLst/>
          </a:prstGeom>
          <a:noFill/>
        </p:spPr>
        <p:txBody>
          <a:bodyPr wrap="square" rtlCol="0">
            <a:spAutoFit/>
          </a:bodyPr>
          <a:lstStyle/>
          <a:p>
            <a:r>
              <a:rPr lang="en-US" sz="2400" dirty="0" smtClean="0">
                <a:latin typeface="Century Gothic" pitchFamily="34" charset="0"/>
              </a:rPr>
              <a:t>On July 6, 1946, he married Rosalynn  Smith.</a:t>
            </a:r>
            <a:endParaRPr lang="en-US" sz="2400" dirty="0">
              <a:latin typeface="Century Gothic"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http://www.hemispheresmagazine.com/images/2009/jun/meeting.jpg"/>
          <p:cNvPicPr>
            <a:picLocks noChangeAspect="1" noChangeArrowheads="1"/>
          </p:cNvPicPr>
          <p:nvPr/>
        </p:nvPicPr>
        <p:blipFill>
          <a:blip r:embed="rId2" cstate="print"/>
          <a:srcRect/>
          <a:stretch>
            <a:fillRect/>
          </a:stretch>
        </p:blipFill>
        <p:spPr bwMode="auto">
          <a:xfrm>
            <a:off x="3733800" y="2667000"/>
            <a:ext cx="5086350" cy="3843021"/>
          </a:xfrm>
          <a:prstGeom prst="rect">
            <a:avLst/>
          </a:prstGeom>
          <a:ln>
            <a:noFill/>
          </a:ln>
          <a:effectLst>
            <a:softEdge rad="112500"/>
          </a:effectLst>
        </p:spPr>
      </p:pic>
      <p:pic>
        <p:nvPicPr>
          <p:cNvPr id="22532" name="Picture 4" descr="Jimmy Carter shovels peanuts on his farm in Plains, Georgia, in 1969. Carter rose to prominence in local and state politics before winning the presidency in his first attempt at national office. ARCHIVE PHOTOS"/>
          <p:cNvPicPr>
            <a:picLocks noChangeAspect="1" noChangeArrowheads="1"/>
          </p:cNvPicPr>
          <p:nvPr/>
        </p:nvPicPr>
        <p:blipFill>
          <a:blip r:embed="rId3" cstate="print"/>
          <a:srcRect/>
          <a:stretch>
            <a:fillRect/>
          </a:stretch>
        </p:blipFill>
        <p:spPr bwMode="auto">
          <a:xfrm>
            <a:off x="0" y="457200"/>
            <a:ext cx="3733800" cy="5510235"/>
          </a:xfrm>
          <a:prstGeom prst="ellipse">
            <a:avLst/>
          </a:prstGeom>
          <a:ln>
            <a:noFill/>
          </a:ln>
          <a:effectLst>
            <a:softEdge rad="112500"/>
          </a:effectLst>
        </p:spPr>
      </p:pic>
      <p:sp>
        <p:nvSpPr>
          <p:cNvPr id="4" name="TextBox 3"/>
          <p:cNvSpPr txBox="1"/>
          <p:nvPr/>
        </p:nvSpPr>
        <p:spPr>
          <a:xfrm>
            <a:off x="3733800" y="304800"/>
            <a:ext cx="5029200" cy="2062103"/>
          </a:xfrm>
          <a:prstGeom prst="rect">
            <a:avLst/>
          </a:prstGeom>
          <a:noFill/>
        </p:spPr>
        <p:txBody>
          <a:bodyPr wrap="square" rtlCol="0">
            <a:spAutoFit/>
          </a:bodyPr>
          <a:lstStyle/>
          <a:p>
            <a:r>
              <a:rPr lang="en-US" sz="3200" dirty="0" smtClean="0">
                <a:latin typeface="Century Gothic" pitchFamily="34" charset="0"/>
              </a:rPr>
              <a:t>Jimmy Carter was a successful peanut farmer and ran the Carter Warehouse.  </a:t>
            </a:r>
            <a:endParaRPr lang="en-US" sz="3200" dirty="0">
              <a:latin typeface="Century Gothic"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5780782"/>
            <a:ext cx="8763000" cy="1077218"/>
          </a:xfrm>
          <a:prstGeom prst="rect">
            <a:avLst/>
          </a:prstGeom>
          <a:noFill/>
        </p:spPr>
        <p:txBody>
          <a:bodyPr wrap="square" rtlCol="0">
            <a:spAutoFit/>
          </a:bodyPr>
          <a:lstStyle/>
          <a:p>
            <a:r>
              <a:rPr lang="en-US" sz="3200" dirty="0" smtClean="0">
                <a:latin typeface="Century Gothic" pitchFamily="34" charset="0"/>
              </a:rPr>
              <a:t>In 1970, Jimmy Carter ran for governor of Georgia and won.</a:t>
            </a:r>
            <a:endParaRPr lang="en-US" sz="3200" dirty="0">
              <a:latin typeface="Century Gothic" pitchFamily="34" charset="0"/>
            </a:endParaRPr>
          </a:p>
        </p:txBody>
      </p:sp>
      <p:pic>
        <p:nvPicPr>
          <p:cNvPr id="21506" name="Picture 2" descr="http://www.jimmycarterlibrary.org/tour/public_career/images/10.65.jpg"/>
          <p:cNvPicPr>
            <a:picLocks noChangeAspect="1" noChangeArrowheads="1"/>
          </p:cNvPicPr>
          <p:nvPr/>
        </p:nvPicPr>
        <p:blipFill>
          <a:blip r:embed="rId2" cstate="print"/>
          <a:srcRect/>
          <a:stretch>
            <a:fillRect/>
          </a:stretch>
        </p:blipFill>
        <p:spPr bwMode="auto">
          <a:xfrm>
            <a:off x="2514600" y="177459"/>
            <a:ext cx="4343400" cy="5553139"/>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3337014"/>
            <a:ext cx="3962400" cy="317307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pic>
        <p:nvPicPr>
          <p:cNvPr id="51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52400"/>
            <a:ext cx="3768760" cy="373380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Lst>
        </p:spPr>
      </p:pic>
      <p:sp>
        <p:nvSpPr>
          <p:cNvPr id="5" name="TextBox 4"/>
          <p:cNvSpPr txBox="1"/>
          <p:nvPr/>
        </p:nvSpPr>
        <p:spPr>
          <a:xfrm>
            <a:off x="4495800" y="457200"/>
            <a:ext cx="4114800" cy="2062103"/>
          </a:xfrm>
          <a:prstGeom prst="rect">
            <a:avLst/>
          </a:prstGeom>
          <a:noFill/>
        </p:spPr>
        <p:txBody>
          <a:bodyPr wrap="square" rtlCol="0">
            <a:spAutoFit/>
          </a:bodyPr>
          <a:lstStyle/>
          <a:p>
            <a:r>
              <a:rPr lang="en-US" sz="3200" dirty="0" smtClean="0">
                <a:latin typeface="Century Gothic" pitchFamily="34" charset="0"/>
              </a:rPr>
              <a:t>When Carter became governor, he worked to end segregation</a:t>
            </a:r>
            <a:r>
              <a:rPr lang="en-US" sz="2800" dirty="0" smtClean="0">
                <a:latin typeface="Century Gothic" pitchFamily="34" charset="0"/>
              </a:rPr>
              <a:t>.</a:t>
            </a:r>
            <a:endParaRPr lang="en-US" sz="2800" dirty="0">
              <a:latin typeface="Century Gothic" pitchFamily="34" charset="0"/>
            </a:endParaRPr>
          </a:p>
        </p:txBody>
      </p:sp>
      <p:sp>
        <p:nvSpPr>
          <p:cNvPr id="7" name="TextBox 6"/>
          <p:cNvSpPr txBox="1"/>
          <p:nvPr/>
        </p:nvSpPr>
        <p:spPr>
          <a:xfrm>
            <a:off x="152400" y="3811012"/>
            <a:ext cx="4564743" cy="3046988"/>
          </a:xfrm>
          <a:prstGeom prst="rect">
            <a:avLst/>
          </a:prstGeom>
          <a:noFill/>
        </p:spPr>
        <p:txBody>
          <a:bodyPr wrap="square" rtlCol="0">
            <a:spAutoFit/>
          </a:bodyPr>
          <a:lstStyle/>
          <a:p>
            <a:r>
              <a:rPr lang="en-US" sz="3200" dirty="0" smtClean="0">
                <a:latin typeface="Century Gothic" pitchFamily="34" charset="0"/>
              </a:rPr>
              <a:t>He worked to improve schools.  He increased the number of </a:t>
            </a:r>
            <a:r>
              <a:rPr lang="en-US" sz="3200" smtClean="0">
                <a:latin typeface="Century Gothic" pitchFamily="34" charset="0"/>
              </a:rPr>
              <a:t>black Americans working </a:t>
            </a:r>
            <a:r>
              <a:rPr lang="en-US" sz="3200" dirty="0" smtClean="0">
                <a:latin typeface="Century Gothic" pitchFamily="34" charset="0"/>
              </a:rPr>
              <a:t>in government.</a:t>
            </a:r>
            <a:endParaRPr lang="en-US" sz="3200" dirty="0">
              <a:latin typeface="Century Gothic" pitchFamily="34" charset="0"/>
            </a:endParaRPr>
          </a:p>
        </p:txBody>
      </p:sp>
    </p:spTree>
    <p:extLst>
      <p:ext uri="{BB962C8B-B14F-4D97-AF65-F5344CB8AC3E}">
        <p14:creationId xmlns:p14="http://schemas.microsoft.com/office/powerpoint/2010/main" val="28331731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Century Gothic" pitchFamily="34" charset="0"/>
              </a:rPr>
              <a:t>Then Jimmy Carter decided to run for President of the United States.</a:t>
            </a:r>
            <a:endParaRPr lang="en-US" dirty="0">
              <a:latin typeface="Century Gothic" pitchFamily="34" charset="0"/>
            </a:endParaRPr>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0875884">
            <a:off x="7646338" y="4698624"/>
            <a:ext cx="1357313" cy="13818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830259">
            <a:off x="542040" y="1657924"/>
            <a:ext cx="3276600" cy="492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600" y="1657924"/>
            <a:ext cx="3429000" cy="223837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pic>
        <p:nvPicPr>
          <p:cNvPr id="615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939636">
            <a:off x="3953032" y="3655393"/>
            <a:ext cx="3476625" cy="2667000"/>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193365410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756</TotalTime>
  <Words>505</Words>
  <Application>Microsoft Office PowerPoint</Application>
  <PresentationFormat>On-screen Show (4:3)</PresentationFormat>
  <Paragraphs>37</Paragraphs>
  <Slides>19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Century Gothic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Then Jimmy Carter decided to run for President of the United States.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Today, Jimmy Carter spends his time working for the Carter Center, Habitat for Humanity and teaching Sunday School at Maranatha Baptist Church, in Plains, Georgia. </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Colleen Hanby</dc:creator>
  <cp:lastModifiedBy>Brittany Barnes</cp:lastModifiedBy>
  <cp:revision>51</cp:revision>
  <dcterms:created xsi:type="dcterms:W3CDTF">2010-03-21T18:53:34Z</dcterms:created>
  <dcterms:modified xsi:type="dcterms:W3CDTF">2015-12-08T21:02:11Z</dcterms:modified>
</cp:coreProperties>
</file>